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6" r:id="rId8"/>
    <p:sldId id="267" r:id="rId9"/>
    <p:sldId id="268" r:id="rId10"/>
    <p:sldId id="269" r:id="rId11"/>
    <p:sldId id="279" r:id="rId12"/>
    <p:sldId id="281" r:id="rId13"/>
    <p:sldId id="282" r:id="rId14"/>
    <p:sldId id="283" r:id="rId15"/>
    <p:sldId id="284" r:id="rId16"/>
    <p:sldId id="285" r:id="rId17"/>
    <p:sldId id="28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55" d="100"/>
          <a:sy n="55" d="100"/>
        </p:scale>
        <p:origin x="-10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2C27D4-1544-48F7-8EFA-5EC2FF4A5383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1876EB-9BF5-42A9-8CB9-9E74DDE22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6480048" cy="2819400"/>
          </a:xfrm>
        </p:spPr>
        <p:txBody>
          <a:bodyPr>
            <a:normAutofit fontScale="90000"/>
          </a:bodyPr>
          <a:lstStyle/>
          <a:p>
            <a:r>
              <a:rPr lang="en-US" b="0" cap="none" dirty="0">
                <a:ln>
                  <a:noFill/>
                </a:ln>
                <a:solidFill>
                  <a:prstClr val="white"/>
                </a:solidFill>
                <a:effectLst/>
              </a:rPr>
              <a:t>APA </a:t>
            </a:r>
            <a:r>
              <a:rPr lang="en-US" b="0" cap="none" dirty="0" smtClean="0">
                <a:ln>
                  <a:noFill/>
                </a:ln>
                <a:solidFill>
                  <a:prstClr val="white"/>
                </a:solidFill>
                <a:effectLst/>
              </a:rPr>
              <a:t>Style: </a:t>
            </a:r>
            <a:r>
              <a:rPr lang="en-US" b="0" cap="none" dirty="0">
                <a:ln>
                  <a:noFill/>
                </a:ln>
                <a:solidFill>
                  <a:prstClr val="white"/>
                </a:solidFill>
                <a:effectLst/>
              </a:rPr>
              <a:t>an Overview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Centralia College</a:t>
            </a:r>
            <a:br>
              <a:rPr lang="en-US" dirty="0" smtClean="0"/>
            </a:br>
            <a:r>
              <a:rPr lang="en-US" dirty="0" smtClean="0"/>
              <a:t>Writing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6480048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Kemp 105: Hours vary</a:t>
            </a:r>
          </a:p>
          <a:p>
            <a:r>
              <a:rPr lang="en-US" dirty="0" smtClean="0"/>
              <a:t>Faculty Coordinator, Linda G. Foss</a:t>
            </a:r>
          </a:p>
          <a:p>
            <a:r>
              <a:rPr lang="en-US" dirty="0" smtClean="0"/>
              <a:t>English Department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Author-Date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9530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000" b="1" dirty="0" smtClean="0"/>
              <a:t>In-text Example:</a:t>
            </a:r>
          </a:p>
          <a:p>
            <a:pPr indent="0">
              <a:lnSpc>
                <a:spcPct val="16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Although Russia has regained her autonomy and independence economically in recent years, many citizens are silent in their public opinion (Coleman &amp; McCulloch, 1990).</a:t>
            </a:r>
          </a:p>
          <a:p>
            <a:pPr>
              <a:lnSpc>
                <a:spcPct val="160000"/>
              </a:lnSpc>
              <a:spcBef>
                <a:spcPts val="0"/>
              </a:spcBef>
              <a:buFont typeface="Wingdings" charset="2"/>
              <a:buNone/>
            </a:pPr>
            <a:r>
              <a:rPr lang="en-US" sz="2000" b="1" dirty="0" smtClean="0"/>
              <a:t>Corresponding References Entry:</a:t>
            </a:r>
          </a:p>
          <a:p>
            <a:pPr indent="-45720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Coleman, P.G. &amp; McCulloch, A.W. (1990). Societal change, values and social support: exploratory studies into adjustment in late life. </a:t>
            </a:r>
            <a:r>
              <a:rPr lang="en-US" sz="20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Journal of Aging Studies,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4(4), 321-332.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Format: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charset="2"/>
              <a:buNone/>
            </a:pPr>
            <a:r>
              <a:rPr lang="en-US" sz="1600" dirty="0" smtClean="0"/>
              <a:t>Short quotations should be blended into sentences:</a:t>
            </a:r>
          </a:p>
          <a:p>
            <a:pPr marL="877824" indent="-457200">
              <a:lnSpc>
                <a:spcPct val="15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Times New Roman" charset="0"/>
              </a:rPr>
              <a:t>According to some, dreams express “profound aspects of personality” (</a:t>
            </a:r>
            <a:r>
              <a:rPr lang="en-US" sz="1600" dirty="0" err="1" smtClean="0">
                <a:solidFill>
                  <a:schemeClr val="accent2"/>
                </a:solidFill>
                <a:latin typeface="Times New Roman" charset="0"/>
              </a:rPr>
              <a:t>Foulkes</a:t>
            </a:r>
            <a:r>
              <a:rPr lang="en-US" sz="1600" dirty="0" smtClean="0">
                <a:solidFill>
                  <a:schemeClr val="accent2"/>
                </a:solidFill>
                <a:latin typeface="Times New Roman" charset="0"/>
              </a:rPr>
              <a:t>, 2005), though others disagree.</a:t>
            </a:r>
          </a:p>
          <a:p>
            <a:pPr marL="877824" indent="-457200">
              <a:lnSpc>
                <a:spcPct val="15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Times New Roman" charset="0"/>
              </a:rPr>
              <a:t>According to </a:t>
            </a:r>
            <a:r>
              <a:rPr lang="en-US" sz="1600" dirty="0" err="1" smtClean="0">
                <a:solidFill>
                  <a:schemeClr val="accent2"/>
                </a:solidFill>
                <a:latin typeface="Times New Roman" charset="0"/>
              </a:rPr>
              <a:t>Foulkes's</a:t>
            </a:r>
            <a:r>
              <a:rPr lang="en-US" sz="1600" dirty="0" smtClean="0">
                <a:solidFill>
                  <a:schemeClr val="accent2"/>
                </a:solidFill>
                <a:latin typeface="Times New Roman" charset="0"/>
              </a:rPr>
              <a:t> study, dreams may express “profound aspects of personality” (2005).</a:t>
            </a:r>
          </a:p>
          <a:p>
            <a:pPr indent="0">
              <a:lnSpc>
                <a:spcPct val="150000"/>
              </a:lnSpc>
              <a:buNone/>
            </a:pPr>
            <a:endParaRPr lang="en-US" sz="1600" dirty="0" smtClean="0">
              <a:solidFill>
                <a:schemeClr val="accent2"/>
              </a:solidFill>
              <a:latin typeface="Times New Roman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Quotations of 40 or more words should  be  as explained in this block quote:</a:t>
            </a:r>
          </a:p>
          <a:p>
            <a:pPr indent="0">
              <a:lnSpc>
                <a:spcPct val="150000"/>
              </a:lnSpc>
              <a:buNone/>
            </a:pPr>
            <a:r>
              <a:rPr lang="en-US" sz="1600" dirty="0">
                <a:solidFill>
                  <a:schemeClr val="accent2"/>
                </a:solidFill>
                <a:latin typeface="Times New Roman" charset="0"/>
              </a:rPr>
              <a:t>In a freestanding block of text and omit the quotations marks. Start such a </a:t>
            </a:r>
            <a:r>
              <a:rPr lang="en-US" sz="1600" i="1" dirty="0">
                <a:solidFill>
                  <a:schemeClr val="accent2"/>
                </a:solidFill>
                <a:latin typeface="Times New Roman" charset="0"/>
              </a:rPr>
              <a:t>block </a:t>
            </a:r>
            <a:r>
              <a:rPr lang="en-US" sz="1600" i="1" dirty="0" smtClean="0">
                <a:solidFill>
                  <a:schemeClr val="accent2"/>
                </a:solidFill>
                <a:latin typeface="Times New Roman" charset="0"/>
              </a:rPr>
              <a:t>quotation </a:t>
            </a:r>
            <a:r>
              <a:rPr lang="en-US" sz="1600" dirty="0" smtClean="0">
                <a:solidFill>
                  <a:schemeClr val="accent2"/>
                </a:solidFill>
                <a:latin typeface="Times New Roman" charset="0"/>
              </a:rPr>
              <a:t>on a new line and indent the block about a half inch from the left margin (in the same position as a new paragraph. If there are additional paragraphs within  the quotation, indent the first line of each an additional half inch. (APA, 2010)</a:t>
            </a:r>
            <a:r>
              <a:rPr lang="en-US" sz="1600" dirty="0">
                <a:solidFill>
                  <a:schemeClr val="accent2"/>
                </a:solidFill>
                <a:latin typeface="Times New Roman" charset="0"/>
              </a:rPr>
              <a:t>	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 smtClean="0">
              <a:solidFill>
                <a:schemeClr val="accent2"/>
              </a:solidFill>
              <a:latin typeface="Times New Roman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solidFill>
                <a:schemeClr val="accent2"/>
              </a:solidFill>
              <a:latin typeface="Times New Roman" charset="0"/>
            </a:endParaRPr>
          </a:p>
          <a:p>
            <a:pPr indent="0">
              <a:lnSpc>
                <a:spcPct val="150000"/>
              </a:lnSpc>
              <a:buNone/>
            </a:pPr>
            <a:endParaRPr lang="en-US" sz="1600" dirty="0">
              <a:solidFill>
                <a:schemeClr val="accent2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Adding/Omitting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charset="2"/>
              <a:buNone/>
            </a:pPr>
            <a:r>
              <a:rPr lang="en-US" u="sng" dirty="0" smtClean="0"/>
              <a:t>Added Words are bracketed:</a:t>
            </a:r>
          </a:p>
          <a:p>
            <a:pPr indent="0">
              <a:lnSpc>
                <a:spcPct val="150000"/>
              </a:lnSpc>
              <a:buFont typeface="Wingdings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Jan Harold 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</a:rPr>
              <a:t>Brunvand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, in an essay on urban legends, states: “some individuals </a:t>
            </a:r>
            <a:r>
              <a:rPr lang="en-US" dirty="0" smtClean="0">
                <a:latin typeface="Times New Roman" charset="0"/>
              </a:rPr>
              <a:t>[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who retell urban legends</a:t>
            </a:r>
            <a:r>
              <a:rPr lang="en-US" dirty="0" smtClean="0">
                <a:latin typeface="Times New Roman" charset="0"/>
              </a:rPr>
              <a:t>]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make a point of learning every rumor or tale” (2003).</a:t>
            </a:r>
          </a:p>
          <a:p>
            <a:pPr>
              <a:lnSpc>
                <a:spcPct val="150000"/>
              </a:lnSpc>
              <a:buFont typeface="Wingdings" charset="2"/>
              <a:buNone/>
            </a:pPr>
            <a:endParaRPr lang="en-US" sz="1600" dirty="0" smtClean="0"/>
          </a:p>
          <a:p>
            <a:pPr>
              <a:lnSpc>
                <a:spcPct val="150000"/>
              </a:lnSpc>
              <a:buFont typeface="Wingdings" charset="2"/>
              <a:buNone/>
            </a:pPr>
            <a:r>
              <a:rPr lang="en-US" u="sng" dirty="0" smtClean="0"/>
              <a:t>Omitted Words are indicated by </a:t>
            </a:r>
            <a:r>
              <a:rPr lang="en-US" u="sng" dirty="0" err="1" smtClean="0"/>
              <a:t>elipsis</a:t>
            </a:r>
            <a:r>
              <a:rPr lang="en-US" u="sng" dirty="0" smtClean="0"/>
              <a:t>:</a:t>
            </a:r>
          </a:p>
          <a:p>
            <a:pPr indent="0">
              <a:lnSpc>
                <a:spcPct val="150000"/>
              </a:lnSpc>
              <a:buFont typeface="Wingdings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In an essay on urban legends, Jan Harold </a:t>
            </a:r>
            <a:r>
              <a:rPr lang="en-US" dirty="0" err="1" smtClean="0">
                <a:solidFill>
                  <a:schemeClr val="accent2"/>
                </a:solidFill>
                <a:latin typeface="Times New Roman" charset="0"/>
              </a:rPr>
              <a:t>Brunvand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notes that “some individuals make a point of learning every recent rumor or tale </a:t>
            </a:r>
            <a:r>
              <a:rPr lang="en-US" dirty="0" smtClean="0">
                <a:latin typeface="Times New Roman" charset="0"/>
              </a:rPr>
              <a:t>. . .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and in a short time a lively exchange of details occurs” (2003).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Format: References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524000"/>
            <a:ext cx="7467600" cy="4525963"/>
          </a:xfrm>
        </p:spPr>
        <p:txBody>
          <a:bodyPr/>
          <a:lstStyle/>
          <a:p>
            <a:r>
              <a:rPr lang="en-US" dirty="0" smtClean="0"/>
              <a:t>The list of sources should begin on a new page with a centered heading: References.</a:t>
            </a:r>
          </a:p>
          <a:p>
            <a:endParaRPr lang="en-US" dirty="0" smtClean="0"/>
          </a:p>
          <a:p>
            <a:r>
              <a:rPr lang="en-US" dirty="0" smtClean="0"/>
              <a:t>The list should be double-spaced with a hanging indent of ½” for run over lines.</a:t>
            </a:r>
          </a:p>
          <a:p>
            <a:endParaRPr lang="en-US" dirty="0"/>
          </a:p>
          <a:p>
            <a:r>
              <a:rPr lang="en-US" dirty="0" smtClean="0"/>
              <a:t>Sources should be listed alphabetically by whatever name or major word begins the citation.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Format: Citing Books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Author, A. (year). </a:t>
            </a:r>
            <a:r>
              <a:rPr lang="en-US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 of book.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Location: Publisher.</a:t>
            </a:r>
            <a:endParaRPr lang="en-US" sz="2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Burns, N. (2002). </a:t>
            </a:r>
            <a:r>
              <a:rPr lang="en-US" sz="2400" i="1" dirty="0" smtClean="0"/>
              <a:t>The Chaos Theory</a:t>
            </a:r>
            <a:r>
              <a:rPr lang="en-US" sz="2400" dirty="0" smtClean="0"/>
              <a:t>, New York: Norton.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Editor,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A. (year).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 of book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Location: Publisher.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Wallace, S. (2010). </a:t>
            </a:r>
            <a:r>
              <a:rPr lang="en-US" sz="2400" i="1" dirty="0" smtClean="0"/>
              <a:t>History of the World</a:t>
            </a:r>
            <a:r>
              <a:rPr lang="en-US" sz="2400" dirty="0" smtClean="0"/>
              <a:t>. London: Pearson.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Author, A. (year). </a:t>
            </a:r>
            <a:r>
              <a:rPr lang="en-US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 of book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URL.</a:t>
            </a:r>
          </a:p>
          <a:p>
            <a:pPr indent="-457200">
              <a:lnSpc>
                <a:spcPct val="120000"/>
              </a:lnSpc>
              <a:buNone/>
            </a:pPr>
            <a:r>
              <a:rPr lang="en-US" sz="2400" dirty="0" smtClean="0"/>
              <a:t>Smith, T. (2012). </a:t>
            </a:r>
            <a:r>
              <a:rPr lang="en-US" sz="2400" i="1" dirty="0" smtClean="0"/>
              <a:t>America</a:t>
            </a:r>
            <a:r>
              <a:rPr lang="en-US" sz="2400" dirty="0" smtClean="0"/>
              <a:t>. Retrieved from http://www.   University of Maryland.edu.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Format: Citing Websites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 of article (Date). Retrieval information</a:t>
            </a:r>
          </a:p>
          <a:p>
            <a:pPr marL="36576" indent="-457200">
              <a:buNone/>
            </a:pPr>
            <a:r>
              <a:rPr lang="en-US" sz="2400" dirty="0"/>
              <a:t>New child vaccine gets funding boost. (2001). </a:t>
            </a:r>
            <a:r>
              <a:rPr lang="en-US" sz="2400" dirty="0" smtClean="0"/>
              <a:t>	Retrieved </a:t>
            </a:r>
            <a:r>
              <a:rPr lang="en-US" sz="2400" dirty="0"/>
              <a:t>March 21, 2001, from </a:t>
            </a:r>
            <a:r>
              <a:rPr lang="en-US" sz="2400" dirty="0" smtClean="0"/>
              <a:t>	http</a:t>
            </a:r>
            <a:r>
              <a:rPr lang="en-US" sz="2400" dirty="0"/>
              <a:t>://</a:t>
            </a:r>
            <a:r>
              <a:rPr lang="en-US" sz="2400" dirty="0" smtClean="0"/>
              <a:t>news.ninemsn.com.au/health/story</a:t>
            </a:r>
          </a:p>
          <a:p>
            <a:pPr marL="36576" indent="0">
              <a:buNone/>
            </a:pPr>
            <a:endParaRPr lang="en-US" sz="2400" dirty="0"/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 of webpage (Date). Retrieval information</a:t>
            </a:r>
          </a:p>
          <a:p>
            <a:pPr marL="36576" indent="0">
              <a:buNone/>
            </a:pPr>
            <a:r>
              <a:rPr lang="en-US" sz="2400" dirty="0" smtClean="0"/>
              <a:t>Learn APA Style. (2012). </a:t>
            </a:r>
            <a:r>
              <a:rPr lang="en-US" sz="2400" dirty="0"/>
              <a:t>Retrieved November 7, </a:t>
            </a:r>
            <a:r>
              <a:rPr lang="en-US" sz="2400" dirty="0" smtClean="0"/>
              <a:t>	2012</a:t>
            </a:r>
            <a:r>
              <a:rPr lang="en-US" sz="2400" dirty="0"/>
              <a:t>, from http://www.apastyle.org/learn</a:t>
            </a:r>
            <a:r>
              <a:rPr lang="en-US" sz="2400" dirty="0" smtClean="0"/>
              <a:t>/ 	</a:t>
            </a:r>
            <a:r>
              <a:rPr lang="en-US" sz="2400" dirty="0" err="1" smtClean="0"/>
              <a:t>faqs</a:t>
            </a:r>
            <a:r>
              <a:rPr lang="en-US" sz="2400" dirty="0" smtClean="0"/>
              <a:t>/web-page-no-author.aspx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Format: Citing Periodicals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Author, A. A., &amp; Author, B. B. (Date of publication). Title of article.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Title of Online Periodical, volume number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(issue number if available). Retrieved from URL</a:t>
            </a:r>
            <a:r>
              <a:rPr lang="en-US" dirty="0" smtClean="0"/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US" dirty="0"/>
              <a:t>	Bernstein, M. (2002</a:t>
            </a:r>
            <a:r>
              <a:rPr lang="en-US" dirty="0" smtClean="0"/>
              <a:t>). 10 </a:t>
            </a:r>
            <a:r>
              <a:rPr lang="en-US" dirty="0"/>
              <a:t>tips on writing the living </a:t>
            </a:r>
            <a:r>
              <a:rPr lang="en-US" dirty="0" smtClean="0"/>
              <a:t>Web</a:t>
            </a:r>
            <a:r>
              <a:rPr lang="en-US" i="1" dirty="0"/>
              <a:t>. A </a:t>
            </a:r>
            <a:r>
              <a:rPr lang="en-US" i="1" dirty="0" smtClean="0"/>
              <a:t>	List </a:t>
            </a:r>
            <a:r>
              <a:rPr lang="en-US" i="1" dirty="0"/>
              <a:t>Apart: For People Who Make Websites</a:t>
            </a:r>
            <a:r>
              <a:rPr lang="en-US" dirty="0"/>
              <a:t>, 149. 	Retrieved from http://www.alistapart.com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Author(s) (Date of publication). Title of Article.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 of Periodical,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Volume (Issue), pages. Medium of publication.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Clark</a:t>
            </a:r>
            <a:r>
              <a:rPr lang="en-US" dirty="0"/>
              <a:t>, G. (2001). </a:t>
            </a:r>
            <a:r>
              <a:rPr lang="en-US" dirty="0" smtClean="0"/>
              <a:t>No </a:t>
            </a:r>
            <a:r>
              <a:rPr lang="en-US" dirty="0"/>
              <a:t>more aches and pains</a:t>
            </a:r>
            <a:r>
              <a:rPr lang="en-US" dirty="0" smtClean="0"/>
              <a:t>. </a:t>
            </a:r>
            <a:r>
              <a:rPr lang="en-US" i="1" dirty="0" smtClean="0"/>
              <a:t>Woman’s 	Day</a:t>
            </a:r>
            <a:r>
              <a:rPr lang="en-US" dirty="0"/>
              <a:t>, 65(1), 54-56. Retrieved from </a:t>
            </a:r>
            <a:r>
              <a:rPr lang="en-US" dirty="0" smtClean="0"/>
              <a:t>	http</a:t>
            </a:r>
            <a:r>
              <a:rPr lang="en-US" dirty="0"/>
              <a:t>://proquest.umi.com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Or visit us online at: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://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www.centralia.edu/academics/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Writingcenter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/</a:t>
            </a:r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pPr algn="ctr">
              <a:buNone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http://owl.centralia.edu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914400"/>
            <a:ext cx="7467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comprehensive information about APA style, visit their website: </a:t>
            </a:r>
            <a:r>
              <a:rPr lang="en-US" sz="40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</a:t>
            </a:r>
            <a:r>
              <a:rPr lang="en-US" sz="40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://</a:t>
            </a:r>
            <a:r>
              <a:rPr lang="en-US" sz="40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www.apastyle.org/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 Style: 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This presentation will cover:</a:t>
            </a:r>
          </a:p>
          <a:p>
            <a:pPr lvl="1"/>
            <a:r>
              <a:rPr lang="en-US" dirty="0" smtClean="0"/>
              <a:t>2009 updates to APA</a:t>
            </a:r>
          </a:p>
          <a:p>
            <a:pPr lvl="1"/>
            <a:r>
              <a:rPr lang="en-US" dirty="0" smtClean="0"/>
              <a:t>General APA guidelines</a:t>
            </a:r>
          </a:p>
          <a:p>
            <a:pPr lvl="1"/>
            <a:r>
              <a:rPr lang="en-US" dirty="0" smtClean="0"/>
              <a:t>First page format</a:t>
            </a:r>
          </a:p>
          <a:p>
            <a:pPr lvl="1"/>
            <a:r>
              <a:rPr lang="en-US" dirty="0" smtClean="0"/>
              <a:t>Section headings</a:t>
            </a:r>
          </a:p>
          <a:p>
            <a:pPr lvl="1"/>
            <a:r>
              <a:rPr lang="en-US" dirty="0" smtClean="0"/>
              <a:t>In-text citations</a:t>
            </a:r>
          </a:p>
          <a:p>
            <a:pPr lvl="1"/>
            <a:r>
              <a:rPr lang="en-US" dirty="0" smtClean="0"/>
              <a:t>Formatting quotations</a:t>
            </a:r>
          </a:p>
          <a:p>
            <a:pPr lvl="1"/>
            <a:r>
              <a:rPr lang="en-US" dirty="0" smtClean="0"/>
              <a:t>Reference page citations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APA modified guidelines for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Formatting section headings </a:t>
            </a:r>
          </a:p>
          <a:p>
            <a:r>
              <a:rPr lang="en-US" dirty="0" smtClean="0"/>
              <a:t>Report data in various forms, including graphs, charts, etc. </a:t>
            </a:r>
          </a:p>
          <a:p>
            <a:r>
              <a:rPr lang="en-US" dirty="0" smtClean="0"/>
              <a:t>Citing digital materials without page numbers </a:t>
            </a:r>
          </a:p>
          <a:p>
            <a:r>
              <a:rPr lang="en-US" dirty="0" smtClean="0"/>
              <a:t>Citing electronic sources to reflect changes in technology </a:t>
            </a:r>
          </a:p>
          <a:p>
            <a:pPr eaLnBrk="0" hangingPunc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#1: Ask Your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Always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follow your instructor’s guidelines and don’t be afraid to ask for information, samples or reliable reference guides.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Format: 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Margins</a:t>
            </a:r>
            <a:r>
              <a:rPr lang="en-US" sz="1800" dirty="0" smtClean="0"/>
              <a:t>:  one inch on all sides (top, bottom, left, right)</a:t>
            </a:r>
          </a:p>
          <a:p>
            <a:pPr lvl="0">
              <a:spcAft>
                <a:spcPts val="600"/>
              </a:spcAft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Font Size and Type</a:t>
            </a:r>
            <a:r>
              <a:rPr lang="en-US" sz="1800" dirty="0" smtClean="0"/>
              <a:t>:  12-point Times Roman</a:t>
            </a:r>
          </a:p>
          <a:p>
            <a:pPr lvl="0">
              <a:spcAft>
                <a:spcPts val="600"/>
              </a:spcAft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Line Spacing</a:t>
            </a:r>
            <a:r>
              <a:rPr lang="en-US" sz="1800" dirty="0" smtClean="0"/>
              <a:t>: Double-spaced, including the title page, body of the document, and references page.</a:t>
            </a:r>
          </a:p>
          <a:p>
            <a:pPr lvl="0">
              <a:spcAft>
                <a:spcPts val="600"/>
              </a:spcAft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Spacing after Punctuation</a:t>
            </a:r>
            <a:r>
              <a:rPr lang="en-US" sz="1800" dirty="0" smtClean="0"/>
              <a:t>: Space </a:t>
            </a:r>
            <a:r>
              <a:rPr lang="en-US" sz="1800" i="1" dirty="0" smtClean="0"/>
              <a:t>once</a:t>
            </a:r>
            <a:r>
              <a:rPr lang="en-US" sz="1800" dirty="0" smtClean="0"/>
              <a:t> after all punctuation. 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Alignment</a:t>
            </a:r>
            <a:r>
              <a:rPr lang="en-US" sz="1800" dirty="0" smtClean="0"/>
              <a:t>: Flush left (creating uneven right margin)</a:t>
            </a:r>
          </a:p>
          <a:p>
            <a:pPr lvl="0">
              <a:spcAft>
                <a:spcPts val="600"/>
              </a:spcAft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Paragraph Indentations</a:t>
            </a:r>
            <a:r>
              <a:rPr lang="en-US" sz="1800" dirty="0" smtClean="0"/>
              <a:t>: 5 spaces (or standard ½” tab)</a:t>
            </a:r>
          </a:p>
          <a:p>
            <a:pPr lvl="0">
              <a:spcAft>
                <a:spcPts val="600"/>
              </a:spcAft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Running Heads</a:t>
            </a:r>
            <a:r>
              <a:rPr lang="en-US" sz="1800" dirty="0" smtClean="0"/>
              <a:t>: The paper title appears in caps in upper left and page number in the upper right header</a:t>
            </a:r>
          </a:p>
          <a:p>
            <a:pPr lvl="0">
              <a:spcAft>
                <a:spcPts val="600"/>
              </a:spcAft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Paper</a:t>
            </a:r>
            <a:r>
              <a:rPr lang="en-US" sz="1800" b="1" dirty="0" smtClean="0"/>
              <a:t>: </a:t>
            </a:r>
            <a:r>
              <a:rPr lang="en-US" sz="1800" dirty="0" smtClean="0"/>
              <a:t>Use plain white 81/2 x 11 paper.  Multiple pages are stapled in the upper left-hand corner.  Do NOT enclose in binder or file.</a:t>
            </a:r>
          </a:p>
          <a:p>
            <a:pPr lvl="0">
              <a:spcAft>
                <a:spcPts val="600"/>
              </a:spcAft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a cover page is required</a:t>
            </a: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/>
              <a:t>Center paper’s title, author(s) names, and course/college name on 3 lines.</a:t>
            </a:r>
            <a:endParaRPr lang="en-US" sz="1800" dirty="0"/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Format: First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No title page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Double space everything including headings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In the upper left corner of the 1st page, list your name, your instructor’s name, the course, and date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Center the paper title (use standard caps but no underlining, italics, quotation marks, or bold)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Create a header ½”  from the top </a:t>
            </a:r>
            <a:r>
              <a:rPr lang="en-US" dirty="0"/>
              <a:t>o</a:t>
            </a:r>
            <a:r>
              <a:rPr lang="en-US" dirty="0" smtClean="0"/>
              <a:t>f page </a:t>
            </a:r>
            <a:r>
              <a:rPr lang="en-US" smtClean="0"/>
              <a:t>with </a:t>
            </a:r>
            <a:r>
              <a:rPr lang="en-US" smtClean="0"/>
              <a:t>running head </a:t>
            </a:r>
            <a:r>
              <a:rPr lang="en-US" dirty="0" smtClean="0"/>
              <a:t>in caps on left and inserted page number on right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Format: Section 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APA papers are typically divided into major section</a:t>
            </a:r>
            <a:r>
              <a:rPr lang="en-US" dirty="0" smtClean="0"/>
              <a:t>s: Abstract, Method</a:t>
            </a:r>
            <a:r>
              <a:rPr lang="en-US" dirty="0"/>
              <a:t>, Results, </a:t>
            </a:r>
            <a:r>
              <a:rPr lang="en-US" dirty="0" smtClean="0"/>
              <a:t>Discussion, which should appear centered, in bold-face, and in upper and lower case.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subheadings are used</a:t>
            </a:r>
            <a:r>
              <a:rPr lang="en-US" dirty="0" smtClean="0"/>
              <a:t>, the second level should be flush left, bold-face, upper and lower case; the third level should be indented, bold-face, upper and lower case.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Top-down progression is used</a:t>
            </a:r>
            <a:r>
              <a:rPr lang="en-US" dirty="0" smtClean="0"/>
              <a:t>, for example if there are three levels of headings, you would use Levels 1, 2, and 3.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introductory section to a paper </a:t>
            </a:r>
            <a:r>
              <a:rPr lang="en-US" dirty="0" smtClean="0"/>
              <a:t>does not require a heading since it is assumed that the first section in your document is an introduction.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Section Headings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5562600" cy="52578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Level 1 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Centered, Boldface, Uppercase and 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Lowercase Heading </a:t>
            </a:r>
          </a:p>
          <a:p>
            <a:pPr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Level 2 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Flush Left, Boldface, Uppercase and Lowercase Heading </a:t>
            </a:r>
          </a:p>
          <a:p>
            <a:pPr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Level 3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		</a:t>
            </a:r>
            <a:r>
              <a:rPr lang="en-US" sz="1400" b="1" dirty="0" smtClean="0">
                <a:solidFill>
                  <a:schemeClr val="bg1"/>
                </a:solidFill>
              </a:rPr>
              <a:t>Indented, boldface, lowercase paragraph heading 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	ending with a period. </a:t>
            </a:r>
          </a:p>
          <a:p>
            <a:pPr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Level 4 </a:t>
            </a:r>
          </a:p>
          <a:p>
            <a:pPr>
              <a:buNone/>
            </a:pPr>
            <a:r>
              <a:rPr lang="en-US" sz="1400" b="1" i="1" dirty="0" smtClean="0">
                <a:solidFill>
                  <a:schemeClr val="bg1"/>
                </a:solidFill>
              </a:rPr>
              <a:t>		Indented, boldface, italicized, lowercase paragraph heading ending with a period. </a:t>
            </a:r>
          </a:p>
          <a:p>
            <a:pPr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Level 5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	</a:t>
            </a:r>
            <a:r>
              <a:rPr lang="en-US" sz="1400" i="1" dirty="0" smtClean="0">
                <a:solidFill>
                  <a:schemeClr val="bg1"/>
                </a:solidFill>
              </a:rPr>
              <a:t>	Indented, italicized, lowercase paragraph heading ending with a period.</a:t>
            </a:r>
          </a:p>
          <a:p>
            <a:pPr algn="ctr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“Whether paraphrasing, quoting an author directly, or describing ideas that influenced your work, you must credit the source” (APA, 2010, p.170).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/>
              <a:t>Typically </a:t>
            </a:r>
            <a:r>
              <a:rPr lang="en-US" dirty="0" smtClean="0"/>
              <a:t>APA uses an author-date citation system that provides enough information in parentheses for the source to be located on the alphabetical reference list at end of paper.</a:t>
            </a:r>
            <a:endParaRPr lang="en-US" sz="1600" dirty="0" smtClean="0"/>
          </a:p>
          <a:p>
            <a:pPr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The information within the parenthetical citations depends on the medium and whether page numbers are visible.</a:t>
            </a:r>
            <a:endParaRPr lang="en-US" sz="1600" dirty="0" smtClean="0"/>
          </a:p>
          <a:p>
            <a:pPr marL="36576" indent="0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461</TotalTime>
  <Words>1093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APA Style: an Overview  Centralia College Writing Center</vt:lpstr>
      <vt:lpstr>APA Style: an Overview</vt:lpstr>
      <vt:lpstr>2009 Update</vt:lpstr>
      <vt:lpstr>Rule #1: Ask Your Instructor</vt:lpstr>
      <vt:lpstr>Format: General Guidelines</vt:lpstr>
      <vt:lpstr>Format: First Page</vt:lpstr>
      <vt:lpstr>Format: Section Headings</vt:lpstr>
      <vt:lpstr>Sample Section Headings</vt:lpstr>
      <vt:lpstr>Citations: the Basics</vt:lpstr>
      <vt:lpstr>Author-Date Style</vt:lpstr>
      <vt:lpstr>Format: Quotations</vt:lpstr>
      <vt:lpstr>Adding/Omitting Words</vt:lpstr>
      <vt:lpstr>Format: References page</vt:lpstr>
      <vt:lpstr>Format: Citing Books</vt:lpstr>
      <vt:lpstr>Format: Citing Websites</vt:lpstr>
      <vt:lpstr>Format: Citing Periodicals</vt:lpstr>
      <vt:lpstr> For comprehensive information about APA style, visit their website: http://www.apastyle.org/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Centralia College Writing Center</dc:title>
  <dc:creator>Owner</dc:creator>
  <cp:lastModifiedBy>Linda Foss</cp:lastModifiedBy>
  <cp:revision>67</cp:revision>
  <cp:lastPrinted>2012-11-09T23:13:11Z</cp:lastPrinted>
  <dcterms:created xsi:type="dcterms:W3CDTF">2006-08-16T00:00:00Z</dcterms:created>
  <dcterms:modified xsi:type="dcterms:W3CDTF">2012-11-09T23:16:11Z</dcterms:modified>
</cp:coreProperties>
</file>